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2" r:id="rId4"/>
  </p:sldMasterIdLst>
  <p:sldIdLst>
    <p:sldId id="298" r:id="rId5"/>
    <p:sldId id="301" r:id="rId6"/>
    <p:sldId id="302" r:id="rId7"/>
    <p:sldId id="303" r:id="rId8"/>
    <p:sldId id="304" r:id="rId9"/>
    <p:sldId id="305" r:id="rId10"/>
    <p:sldId id="306" r:id="rId11"/>
    <p:sldId id="307" r:id="rId12"/>
    <p:sldId id="308" r:id="rId13"/>
    <p:sldId id="310" r:id="rId14"/>
    <p:sldId id="309" r:id="rId15"/>
    <p:sldId id="311" r:id="rId16"/>
    <p:sldId id="31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81C42D-011E-4868-924E-AA0A60E1785E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5B90B7-8E76-4388-8B70-EB388F8BE5C3}">
      <dgm:prSet phldrT="[Text]"/>
      <dgm:spPr/>
      <dgm:t>
        <a:bodyPr/>
        <a:lstStyle/>
        <a:p>
          <a:r>
            <a:rPr lang="en-US" dirty="0"/>
            <a:t>Read .csv file with all the coordinates</a:t>
          </a:r>
        </a:p>
      </dgm:t>
    </dgm:pt>
    <dgm:pt modelId="{3AB0ABAB-F36F-4E55-8719-B7B759978C8B}" type="parTrans" cxnId="{E6C522C1-0844-4E6A-850E-7C2A14F06B22}">
      <dgm:prSet/>
      <dgm:spPr/>
      <dgm:t>
        <a:bodyPr/>
        <a:lstStyle/>
        <a:p>
          <a:endParaRPr lang="en-US"/>
        </a:p>
      </dgm:t>
    </dgm:pt>
    <dgm:pt modelId="{5A81BE2A-2EE5-47EF-A4EE-64D4EF433DD5}" type="sibTrans" cxnId="{E6C522C1-0844-4E6A-850E-7C2A14F06B22}">
      <dgm:prSet/>
      <dgm:spPr/>
      <dgm:t>
        <a:bodyPr/>
        <a:lstStyle/>
        <a:p>
          <a:endParaRPr lang="en-US"/>
        </a:p>
      </dgm:t>
    </dgm:pt>
    <dgm:pt modelId="{EED1310A-5504-4662-B820-AC130AD70432}">
      <dgm:prSet phldrT="[Text]"/>
      <dgm:spPr/>
      <dgm:t>
        <a:bodyPr/>
        <a:lstStyle/>
        <a:p>
          <a:r>
            <a:rPr lang="en-US" dirty="0"/>
            <a:t>Use </a:t>
          </a:r>
          <a:r>
            <a:rPr lang="en-US" dirty="0" err="1"/>
            <a:t>Nominatim</a:t>
          </a:r>
          <a:r>
            <a:rPr lang="en-US" dirty="0"/>
            <a:t> and a plot these coordinates in a map by using folium</a:t>
          </a:r>
        </a:p>
      </dgm:t>
    </dgm:pt>
    <dgm:pt modelId="{46F1D8C7-976A-4C79-A97A-A6C3A26D0AB6}" type="parTrans" cxnId="{F45E714D-88AF-4744-9368-3DBAA86169B1}">
      <dgm:prSet/>
      <dgm:spPr/>
      <dgm:t>
        <a:bodyPr/>
        <a:lstStyle/>
        <a:p>
          <a:endParaRPr lang="en-US"/>
        </a:p>
      </dgm:t>
    </dgm:pt>
    <dgm:pt modelId="{36673DF4-B622-4E58-8944-7847AAFF29F9}" type="sibTrans" cxnId="{F45E714D-88AF-4744-9368-3DBAA86169B1}">
      <dgm:prSet/>
      <dgm:spPr/>
      <dgm:t>
        <a:bodyPr/>
        <a:lstStyle/>
        <a:p>
          <a:endParaRPr lang="en-US"/>
        </a:p>
      </dgm:t>
    </dgm:pt>
    <dgm:pt modelId="{FF81E06A-0632-49E2-BE61-FACB20D85AA0}">
      <dgm:prSet phldrT="[Text]"/>
      <dgm:spPr/>
      <dgm:t>
        <a:bodyPr/>
        <a:lstStyle/>
        <a:p>
          <a:r>
            <a:rPr lang="en-US" dirty="0"/>
            <a:t>Use Foursquare API to acquire the venues close by and store it in a </a:t>
          </a:r>
          <a:r>
            <a:rPr lang="en-US" dirty="0" err="1"/>
            <a:t>dataframe</a:t>
          </a:r>
          <a:endParaRPr lang="en-US" dirty="0"/>
        </a:p>
      </dgm:t>
    </dgm:pt>
    <dgm:pt modelId="{063D55FB-8907-4928-B478-996600F18CE4}" type="parTrans" cxnId="{E58F6627-C96E-410A-B19C-79DD33C6E437}">
      <dgm:prSet/>
      <dgm:spPr/>
      <dgm:t>
        <a:bodyPr/>
        <a:lstStyle/>
        <a:p>
          <a:endParaRPr lang="en-US"/>
        </a:p>
      </dgm:t>
    </dgm:pt>
    <dgm:pt modelId="{256A544B-F6C5-4E54-8851-47B83C84A7F3}" type="sibTrans" cxnId="{E58F6627-C96E-410A-B19C-79DD33C6E437}">
      <dgm:prSet/>
      <dgm:spPr/>
      <dgm:t>
        <a:bodyPr/>
        <a:lstStyle/>
        <a:p>
          <a:endParaRPr lang="en-US"/>
        </a:p>
      </dgm:t>
    </dgm:pt>
    <dgm:pt modelId="{496BF533-53F0-4E50-BB6E-271FBA605B77}">
      <dgm:prSet phldrT="[Text]"/>
      <dgm:spPr/>
      <dgm:t>
        <a:bodyPr/>
        <a:lstStyle/>
        <a:p>
          <a:r>
            <a:rPr lang="en-US" dirty="0"/>
            <a:t>Use One Hot Coding to convert these variables into binary values </a:t>
          </a:r>
        </a:p>
      </dgm:t>
    </dgm:pt>
    <dgm:pt modelId="{6F8C9F6D-8FA1-40EB-ACA0-2EB6237C11B9}" type="parTrans" cxnId="{4BB8C6D8-0230-49E3-A26F-00261B3C79C5}">
      <dgm:prSet/>
      <dgm:spPr/>
      <dgm:t>
        <a:bodyPr/>
        <a:lstStyle/>
        <a:p>
          <a:endParaRPr lang="en-US"/>
        </a:p>
      </dgm:t>
    </dgm:pt>
    <dgm:pt modelId="{FC30FB51-B7D6-45CA-98C8-DA97E5B401C3}" type="sibTrans" cxnId="{4BB8C6D8-0230-49E3-A26F-00261B3C79C5}">
      <dgm:prSet/>
      <dgm:spPr/>
      <dgm:t>
        <a:bodyPr/>
        <a:lstStyle/>
        <a:p>
          <a:endParaRPr lang="en-US"/>
        </a:p>
      </dgm:t>
    </dgm:pt>
    <dgm:pt modelId="{140D885A-06FA-469A-BDAD-BB546308FC2F}">
      <dgm:prSet phldrT="[Text]"/>
      <dgm:spPr/>
      <dgm:t>
        <a:bodyPr/>
        <a:lstStyle/>
        <a:p>
          <a:r>
            <a:rPr lang="en-US" dirty="0"/>
            <a:t>Top 10 venues will be produced</a:t>
          </a:r>
        </a:p>
      </dgm:t>
    </dgm:pt>
    <dgm:pt modelId="{B7AFC41B-AF7F-41B2-89D7-8098F332596F}" type="parTrans" cxnId="{7C1B77D5-DAF0-4778-B1B0-DAF6F2D0995A}">
      <dgm:prSet/>
      <dgm:spPr/>
      <dgm:t>
        <a:bodyPr/>
        <a:lstStyle/>
        <a:p>
          <a:endParaRPr lang="en-US"/>
        </a:p>
      </dgm:t>
    </dgm:pt>
    <dgm:pt modelId="{DB8DF15A-000B-4589-B390-4A27EC3CDCD5}" type="sibTrans" cxnId="{7C1B77D5-DAF0-4778-B1B0-DAF6F2D0995A}">
      <dgm:prSet/>
      <dgm:spPr/>
      <dgm:t>
        <a:bodyPr/>
        <a:lstStyle/>
        <a:p>
          <a:endParaRPr lang="en-US"/>
        </a:p>
      </dgm:t>
    </dgm:pt>
    <dgm:pt modelId="{351A8CAA-6906-4F07-AB7F-E1FBD2FEEFBE}">
      <dgm:prSet phldrT="[Text]"/>
      <dgm:spPr/>
      <dgm:t>
        <a:bodyPr/>
        <a:lstStyle/>
        <a:p>
          <a:r>
            <a:rPr lang="en-US" dirty="0"/>
            <a:t>5 clusters will be used and each venue will be assigned to one</a:t>
          </a:r>
        </a:p>
      </dgm:t>
    </dgm:pt>
    <dgm:pt modelId="{851D9EFF-6165-4E8F-81F0-9E25D39F0465}" type="parTrans" cxnId="{4A5DF378-9998-440D-89F3-A85D556FDC30}">
      <dgm:prSet/>
      <dgm:spPr/>
      <dgm:t>
        <a:bodyPr/>
        <a:lstStyle/>
        <a:p>
          <a:endParaRPr lang="en-US"/>
        </a:p>
      </dgm:t>
    </dgm:pt>
    <dgm:pt modelId="{C5E9E6EA-BCF6-487A-80EE-5FFD7C19B902}" type="sibTrans" cxnId="{4A5DF378-9998-440D-89F3-A85D556FDC30}">
      <dgm:prSet/>
      <dgm:spPr/>
      <dgm:t>
        <a:bodyPr/>
        <a:lstStyle/>
        <a:p>
          <a:endParaRPr lang="en-US"/>
        </a:p>
      </dgm:t>
    </dgm:pt>
    <dgm:pt modelId="{40A74163-0D50-4803-BEB7-F34A5072D684}">
      <dgm:prSet phldrT="[Text]"/>
      <dgm:spPr/>
      <dgm:t>
        <a:bodyPr/>
        <a:lstStyle/>
        <a:p>
          <a:r>
            <a:rPr lang="en-US" dirty="0"/>
            <a:t>A final folium map is used to show the clusters </a:t>
          </a:r>
        </a:p>
      </dgm:t>
    </dgm:pt>
    <dgm:pt modelId="{A99A1D1A-A7C7-4021-9E48-2344D5F7AF6A}" type="parTrans" cxnId="{1421703F-BAA2-47A7-9632-842A1042F3C9}">
      <dgm:prSet/>
      <dgm:spPr/>
      <dgm:t>
        <a:bodyPr/>
        <a:lstStyle/>
        <a:p>
          <a:endParaRPr lang="en-US"/>
        </a:p>
      </dgm:t>
    </dgm:pt>
    <dgm:pt modelId="{F2AFD4CA-E247-4824-A569-FB1B71ADB1ED}" type="sibTrans" cxnId="{1421703F-BAA2-47A7-9632-842A1042F3C9}">
      <dgm:prSet/>
      <dgm:spPr/>
      <dgm:t>
        <a:bodyPr/>
        <a:lstStyle/>
        <a:p>
          <a:endParaRPr lang="en-US"/>
        </a:p>
      </dgm:t>
    </dgm:pt>
    <dgm:pt modelId="{041E0ECF-A1EB-4A90-BB4D-20BE5D2CA41C}" type="pres">
      <dgm:prSet presAssocID="{FC81C42D-011E-4868-924E-AA0A60E1785E}" presName="Name0" presStyleCnt="0">
        <dgm:presLayoutVars>
          <dgm:chMax val="7"/>
          <dgm:chPref val="7"/>
          <dgm:dir/>
        </dgm:presLayoutVars>
      </dgm:prSet>
      <dgm:spPr/>
    </dgm:pt>
    <dgm:pt modelId="{0EA3534E-DEB9-4C9D-AFAD-DA91B1F50896}" type="pres">
      <dgm:prSet presAssocID="{FC81C42D-011E-4868-924E-AA0A60E1785E}" presName="Name1" presStyleCnt="0"/>
      <dgm:spPr/>
    </dgm:pt>
    <dgm:pt modelId="{D401BB7B-B1E9-4CE9-8FAC-4B66E009DCAA}" type="pres">
      <dgm:prSet presAssocID="{FC81C42D-011E-4868-924E-AA0A60E1785E}" presName="cycle" presStyleCnt="0"/>
      <dgm:spPr/>
    </dgm:pt>
    <dgm:pt modelId="{A9CE4F92-9D6B-4D76-A1A9-03D8AFBA3128}" type="pres">
      <dgm:prSet presAssocID="{FC81C42D-011E-4868-924E-AA0A60E1785E}" presName="srcNode" presStyleLbl="node1" presStyleIdx="0" presStyleCnt="7"/>
      <dgm:spPr/>
    </dgm:pt>
    <dgm:pt modelId="{03A45B49-18FD-469A-8D6A-996CBD094C39}" type="pres">
      <dgm:prSet presAssocID="{FC81C42D-011E-4868-924E-AA0A60E1785E}" presName="conn" presStyleLbl="parChTrans1D2" presStyleIdx="0" presStyleCnt="1"/>
      <dgm:spPr/>
    </dgm:pt>
    <dgm:pt modelId="{C7D51FDF-7AB9-4D1C-A381-AC0B3D75E524}" type="pres">
      <dgm:prSet presAssocID="{FC81C42D-011E-4868-924E-AA0A60E1785E}" presName="extraNode" presStyleLbl="node1" presStyleIdx="0" presStyleCnt="7"/>
      <dgm:spPr/>
    </dgm:pt>
    <dgm:pt modelId="{94F42DAD-E365-48EF-9AD3-30505C03EF25}" type="pres">
      <dgm:prSet presAssocID="{FC81C42D-011E-4868-924E-AA0A60E1785E}" presName="dstNode" presStyleLbl="node1" presStyleIdx="0" presStyleCnt="7"/>
      <dgm:spPr/>
    </dgm:pt>
    <dgm:pt modelId="{9EEB6F94-3831-459D-A71F-01F11A5E25CE}" type="pres">
      <dgm:prSet presAssocID="{665B90B7-8E76-4388-8B70-EB388F8BE5C3}" presName="text_1" presStyleLbl="node1" presStyleIdx="0" presStyleCnt="7">
        <dgm:presLayoutVars>
          <dgm:bulletEnabled val="1"/>
        </dgm:presLayoutVars>
      </dgm:prSet>
      <dgm:spPr/>
    </dgm:pt>
    <dgm:pt modelId="{1D1832F4-88F2-408C-954A-00C123E3E349}" type="pres">
      <dgm:prSet presAssocID="{665B90B7-8E76-4388-8B70-EB388F8BE5C3}" presName="accent_1" presStyleCnt="0"/>
      <dgm:spPr/>
    </dgm:pt>
    <dgm:pt modelId="{637DFCF4-56DF-4F1A-A0D0-37B11844AD56}" type="pres">
      <dgm:prSet presAssocID="{665B90B7-8E76-4388-8B70-EB388F8BE5C3}" presName="accentRepeatNode" presStyleLbl="solidFgAcc1" presStyleIdx="0" presStyleCnt="7"/>
      <dgm:spPr/>
    </dgm:pt>
    <dgm:pt modelId="{C1AA4349-0B85-460A-9B00-7DBFAD86D145}" type="pres">
      <dgm:prSet presAssocID="{EED1310A-5504-4662-B820-AC130AD70432}" presName="text_2" presStyleLbl="node1" presStyleIdx="1" presStyleCnt="7">
        <dgm:presLayoutVars>
          <dgm:bulletEnabled val="1"/>
        </dgm:presLayoutVars>
      </dgm:prSet>
      <dgm:spPr/>
    </dgm:pt>
    <dgm:pt modelId="{4A9D5EF6-C685-4079-8259-6CEE6FF50654}" type="pres">
      <dgm:prSet presAssocID="{EED1310A-5504-4662-B820-AC130AD70432}" presName="accent_2" presStyleCnt="0"/>
      <dgm:spPr/>
    </dgm:pt>
    <dgm:pt modelId="{AC4E029A-C141-459F-8DC3-DE4E3D0B27DF}" type="pres">
      <dgm:prSet presAssocID="{EED1310A-5504-4662-B820-AC130AD70432}" presName="accentRepeatNode" presStyleLbl="solidFgAcc1" presStyleIdx="1" presStyleCnt="7"/>
      <dgm:spPr/>
    </dgm:pt>
    <dgm:pt modelId="{14EED45C-1234-4B62-AA08-29F0BBA8211A}" type="pres">
      <dgm:prSet presAssocID="{FF81E06A-0632-49E2-BE61-FACB20D85AA0}" presName="text_3" presStyleLbl="node1" presStyleIdx="2" presStyleCnt="7">
        <dgm:presLayoutVars>
          <dgm:bulletEnabled val="1"/>
        </dgm:presLayoutVars>
      </dgm:prSet>
      <dgm:spPr/>
    </dgm:pt>
    <dgm:pt modelId="{A1CB6316-C428-474C-8A56-4544C9A9D495}" type="pres">
      <dgm:prSet presAssocID="{FF81E06A-0632-49E2-BE61-FACB20D85AA0}" presName="accent_3" presStyleCnt="0"/>
      <dgm:spPr/>
    </dgm:pt>
    <dgm:pt modelId="{B8074CFA-59DD-4D19-A96E-01F41BDD78BD}" type="pres">
      <dgm:prSet presAssocID="{FF81E06A-0632-49E2-BE61-FACB20D85AA0}" presName="accentRepeatNode" presStyleLbl="solidFgAcc1" presStyleIdx="2" presStyleCnt="7"/>
      <dgm:spPr/>
    </dgm:pt>
    <dgm:pt modelId="{DBF65389-08A5-4262-8426-DCFC3209194C}" type="pres">
      <dgm:prSet presAssocID="{496BF533-53F0-4E50-BB6E-271FBA605B77}" presName="text_4" presStyleLbl="node1" presStyleIdx="3" presStyleCnt="7">
        <dgm:presLayoutVars>
          <dgm:bulletEnabled val="1"/>
        </dgm:presLayoutVars>
      </dgm:prSet>
      <dgm:spPr/>
    </dgm:pt>
    <dgm:pt modelId="{C3A4D4CA-57E1-4AA5-B99F-FDA0DC9BA77B}" type="pres">
      <dgm:prSet presAssocID="{496BF533-53F0-4E50-BB6E-271FBA605B77}" presName="accent_4" presStyleCnt="0"/>
      <dgm:spPr/>
    </dgm:pt>
    <dgm:pt modelId="{6F17B97D-653D-422C-9224-7689D0899C12}" type="pres">
      <dgm:prSet presAssocID="{496BF533-53F0-4E50-BB6E-271FBA605B77}" presName="accentRepeatNode" presStyleLbl="solidFgAcc1" presStyleIdx="3" presStyleCnt="7"/>
      <dgm:spPr/>
    </dgm:pt>
    <dgm:pt modelId="{D5A3E95C-050C-4BC4-8872-751086C8BD3F}" type="pres">
      <dgm:prSet presAssocID="{140D885A-06FA-469A-BDAD-BB546308FC2F}" presName="text_5" presStyleLbl="node1" presStyleIdx="4" presStyleCnt="7">
        <dgm:presLayoutVars>
          <dgm:bulletEnabled val="1"/>
        </dgm:presLayoutVars>
      </dgm:prSet>
      <dgm:spPr/>
    </dgm:pt>
    <dgm:pt modelId="{FA15A31C-07BC-487D-BE4E-76F31E5E996C}" type="pres">
      <dgm:prSet presAssocID="{140D885A-06FA-469A-BDAD-BB546308FC2F}" presName="accent_5" presStyleCnt="0"/>
      <dgm:spPr/>
    </dgm:pt>
    <dgm:pt modelId="{5C281488-A2EC-4DEA-B410-CA8BE507D1CF}" type="pres">
      <dgm:prSet presAssocID="{140D885A-06FA-469A-BDAD-BB546308FC2F}" presName="accentRepeatNode" presStyleLbl="solidFgAcc1" presStyleIdx="4" presStyleCnt="7"/>
      <dgm:spPr/>
    </dgm:pt>
    <dgm:pt modelId="{86941D54-55FE-41F7-A1B5-EB5C665C3838}" type="pres">
      <dgm:prSet presAssocID="{351A8CAA-6906-4F07-AB7F-E1FBD2FEEFBE}" presName="text_6" presStyleLbl="node1" presStyleIdx="5" presStyleCnt="7">
        <dgm:presLayoutVars>
          <dgm:bulletEnabled val="1"/>
        </dgm:presLayoutVars>
      </dgm:prSet>
      <dgm:spPr/>
    </dgm:pt>
    <dgm:pt modelId="{08867A13-7949-484D-932E-4844F017E974}" type="pres">
      <dgm:prSet presAssocID="{351A8CAA-6906-4F07-AB7F-E1FBD2FEEFBE}" presName="accent_6" presStyleCnt="0"/>
      <dgm:spPr/>
    </dgm:pt>
    <dgm:pt modelId="{35C69864-B25D-4BD4-81CF-D74103AE50D2}" type="pres">
      <dgm:prSet presAssocID="{351A8CAA-6906-4F07-AB7F-E1FBD2FEEFBE}" presName="accentRepeatNode" presStyleLbl="solidFgAcc1" presStyleIdx="5" presStyleCnt="7"/>
      <dgm:spPr/>
    </dgm:pt>
    <dgm:pt modelId="{341FA1B7-E950-4200-858D-DBAC8A60BA6B}" type="pres">
      <dgm:prSet presAssocID="{40A74163-0D50-4803-BEB7-F34A5072D684}" presName="text_7" presStyleLbl="node1" presStyleIdx="6" presStyleCnt="7">
        <dgm:presLayoutVars>
          <dgm:bulletEnabled val="1"/>
        </dgm:presLayoutVars>
      </dgm:prSet>
      <dgm:spPr/>
    </dgm:pt>
    <dgm:pt modelId="{1C2544E0-3679-419D-A6E5-5DE9938FDF8E}" type="pres">
      <dgm:prSet presAssocID="{40A74163-0D50-4803-BEB7-F34A5072D684}" presName="accent_7" presStyleCnt="0"/>
      <dgm:spPr/>
    </dgm:pt>
    <dgm:pt modelId="{28400746-445F-4E5D-8941-B40CD9C0B8BA}" type="pres">
      <dgm:prSet presAssocID="{40A74163-0D50-4803-BEB7-F34A5072D684}" presName="accentRepeatNode" presStyleLbl="solidFgAcc1" presStyleIdx="6" presStyleCnt="7"/>
      <dgm:spPr/>
    </dgm:pt>
  </dgm:ptLst>
  <dgm:cxnLst>
    <dgm:cxn modelId="{E58F6627-C96E-410A-B19C-79DD33C6E437}" srcId="{FC81C42D-011E-4868-924E-AA0A60E1785E}" destId="{FF81E06A-0632-49E2-BE61-FACB20D85AA0}" srcOrd="2" destOrd="0" parTransId="{063D55FB-8907-4928-B478-996600F18CE4}" sibTransId="{256A544B-F6C5-4E54-8851-47B83C84A7F3}"/>
    <dgm:cxn modelId="{D76E3F39-98B6-484C-B0A0-910B7969CC01}" type="presOf" srcId="{351A8CAA-6906-4F07-AB7F-E1FBD2FEEFBE}" destId="{86941D54-55FE-41F7-A1B5-EB5C665C3838}" srcOrd="0" destOrd="0" presId="urn:microsoft.com/office/officeart/2008/layout/VerticalCurvedList"/>
    <dgm:cxn modelId="{1421703F-BAA2-47A7-9632-842A1042F3C9}" srcId="{FC81C42D-011E-4868-924E-AA0A60E1785E}" destId="{40A74163-0D50-4803-BEB7-F34A5072D684}" srcOrd="6" destOrd="0" parTransId="{A99A1D1A-A7C7-4021-9E48-2344D5F7AF6A}" sibTransId="{F2AFD4CA-E247-4824-A569-FB1B71ADB1ED}"/>
    <dgm:cxn modelId="{B9EB5645-0988-40A6-92C3-28A4B4B2EB67}" type="presOf" srcId="{FC81C42D-011E-4868-924E-AA0A60E1785E}" destId="{041E0ECF-A1EB-4A90-BB4D-20BE5D2CA41C}" srcOrd="0" destOrd="0" presId="urn:microsoft.com/office/officeart/2008/layout/VerticalCurvedList"/>
    <dgm:cxn modelId="{F45E714D-88AF-4744-9368-3DBAA86169B1}" srcId="{FC81C42D-011E-4868-924E-AA0A60E1785E}" destId="{EED1310A-5504-4662-B820-AC130AD70432}" srcOrd="1" destOrd="0" parTransId="{46F1D8C7-976A-4C79-A97A-A6C3A26D0AB6}" sibTransId="{36673DF4-B622-4E58-8944-7847AAFF29F9}"/>
    <dgm:cxn modelId="{56233D78-2A24-4595-943B-47780A815D77}" type="presOf" srcId="{40A74163-0D50-4803-BEB7-F34A5072D684}" destId="{341FA1B7-E950-4200-858D-DBAC8A60BA6B}" srcOrd="0" destOrd="0" presId="urn:microsoft.com/office/officeart/2008/layout/VerticalCurvedList"/>
    <dgm:cxn modelId="{4A5DF378-9998-440D-89F3-A85D556FDC30}" srcId="{FC81C42D-011E-4868-924E-AA0A60E1785E}" destId="{351A8CAA-6906-4F07-AB7F-E1FBD2FEEFBE}" srcOrd="5" destOrd="0" parTransId="{851D9EFF-6165-4E8F-81F0-9E25D39F0465}" sibTransId="{C5E9E6EA-BCF6-487A-80EE-5FFD7C19B902}"/>
    <dgm:cxn modelId="{BB4BFE7A-F2E5-4F34-A499-A0065122DEFE}" type="presOf" srcId="{5A81BE2A-2EE5-47EF-A4EE-64D4EF433DD5}" destId="{03A45B49-18FD-469A-8D6A-996CBD094C39}" srcOrd="0" destOrd="0" presId="urn:microsoft.com/office/officeart/2008/layout/VerticalCurvedList"/>
    <dgm:cxn modelId="{7F12D385-07D6-4E7F-9102-3F9C56D5E7C6}" type="presOf" srcId="{496BF533-53F0-4E50-BB6E-271FBA605B77}" destId="{DBF65389-08A5-4262-8426-DCFC3209194C}" srcOrd="0" destOrd="0" presId="urn:microsoft.com/office/officeart/2008/layout/VerticalCurvedList"/>
    <dgm:cxn modelId="{ECA441A0-14A3-4DF2-A7E1-255F3FA9EBB5}" type="presOf" srcId="{665B90B7-8E76-4388-8B70-EB388F8BE5C3}" destId="{9EEB6F94-3831-459D-A71F-01F11A5E25CE}" srcOrd="0" destOrd="0" presId="urn:microsoft.com/office/officeart/2008/layout/VerticalCurvedList"/>
    <dgm:cxn modelId="{E6C522C1-0844-4E6A-850E-7C2A14F06B22}" srcId="{FC81C42D-011E-4868-924E-AA0A60E1785E}" destId="{665B90B7-8E76-4388-8B70-EB388F8BE5C3}" srcOrd="0" destOrd="0" parTransId="{3AB0ABAB-F36F-4E55-8719-B7B759978C8B}" sibTransId="{5A81BE2A-2EE5-47EF-A4EE-64D4EF433DD5}"/>
    <dgm:cxn modelId="{7C1B77D5-DAF0-4778-B1B0-DAF6F2D0995A}" srcId="{FC81C42D-011E-4868-924E-AA0A60E1785E}" destId="{140D885A-06FA-469A-BDAD-BB546308FC2F}" srcOrd="4" destOrd="0" parTransId="{B7AFC41B-AF7F-41B2-89D7-8098F332596F}" sibTransId="{DB8DF15A-000B-4589-B390-4A27EC3CDCD5}"/>
    <dgm:cxn modelId="{4F4335D8-83BE-4920-84D2-ADE6CB89C493}" type="presOf" srcId="{140D885A-06FA-469A-BDAD-BB546308FC2F}" destId="{D5A3E95C-050C-4BC4-8872-751086C8BD3F}" srcOrd="0" destOrd="0" presId="urn:microsoft.com/office/officeart/2008/layout/VerticalCurvedList"/>
    <dgm:cxn modelId="{4BB8C6D8-0230-49E3-A26F-00261B3C79C5}" srcId="{FC81C42D-011E-4868-924E-AA0A60E1785E}" destId="{496BF533-53F0-4E50-BB6E-271FBA605B77}" srcOrd="3" destOrd="0" parTransId="{6F8C9F6D-8FA1-40EB-ACA0-2EB6237C11B9}" sibTransId="{FC30FB51-B7D6-45CA-98C8-DA97E5B401C3}"/>
    <dgm:cxn modelId="{D8A5E5E3-F101-4757-AD9A-DDB90C1DAF55}" type="presOf" srcId="{EED1310A-5504-4662-B820-AC130AD70432}" destId="{C1AA4349-0B85-460A-9B00-7DBFAD86D145}" srcOrd="0" destOrd="0" presId="urn:microsoft.com/office/officeart/2008/layout/VerticalCurvedList"/>
    <dgm:cxn modelId="{AC3E0AFF-2658-469B-9C7F-0B52C5EEC254}" type="presOf" srcId="{FF81E06A-0632-49E2-BE61-FACB20D85AA0}" destId="{14EED45C-1234-4B62-AA08-29F0BBA8211A}" srcOrd="0" destOrd="0" presId="urn:microsoft.com/office/officeart/2008/layout/VerticalCurvedList"/>
    <dgm:cxn modelId="{30B68A03-D643-4CDF-8266-5FA3A71A30C8}" type="presParOf" srcId="{041E0ECF-A1EB-4A90-BB4D-20BE5D2CA41C}" destId="{0EA3534E-DEB9-4C9D-AFAD-DA91B1F50896}" srcOrd="0" destOrd="0" presId="urn:microsoft.com/office/officeart/2008/layout/VerticalCurvedList"/>
    <dgm:cxn modelId="{835B7158-CD53-4703-9699-CC192D7530DA}" type="presParOf" srcId="{0EA3534E-DEB9-4C9D-AFAD-DA91B1F50896}" destId="{D401BB7B-B1E9-4CE9-8FAC-4B66E009DCAA}" srcOrd="0" destOrd="0" presId="urn:microsoft.com/office/officeart/2008/layout/VerticalCurvedList"/>
    <dgm:cxn modelId="{45A312A5-1DD1-4EC4-A5AC-FF539C70D837}" type="presParOf" srcId="{D401BB7B-B1E9-4CE9-8FAC-4B66E009DCAA}" destId="{A9CE4F92-9D6B-4D76-A1A9-03D8AFBA3128}" srcOrd="0" destOrd="0" presId="urn:microsoft.com/office/officeart/2008/layout/VerticalCurvedList"/>
    <dgm:cxn modelId="{5329A08E-07D1-4252-A4DD-05CDF9C1EBBF}" type="presParOf" srcId="{D401BB7B-B1E9-4CE9-8FAC-4B66E009DCAA}" destId="{03A45B49-18FD-469A-8D6A-996CBD094C39}" srcOrd="1" destOrd="0" presId="urn:microsoft.com/office/officeart/2008/layout/VerticalCurvedList"/>
    <dgm:cxn modelId="{25A3F94B-D150-4E59-B721-32F0DDC2C39B}" type="presParOf" srcId="{D401BB7B-B1E9-4CE9-8FAC-4B66E009DCAA}" destId="{C7D51FDF-7AB9-4D1C-A381-AC0B3D75E524}" srcOrd="2" destOrd="0" presId="urn:microsoft.com/office/officeart/2008/layout/VerticalCurvedList"/>
    <dgm:cxn modelId="{D2906722-C2D3-424F-8EC8-BD32E0F11E5F}" type="presParOf" srcId="{D401BB7B-B1E9-4CE9-8FAC-4B66E009DCAA}" destId="{94F42DAD-E365-48EF-9AD3-30505C03EF25}" srcOrd="3" destOrd="0" presId="urn:microsoft.com/office/officeart/2008/layout/VerticalCurvedList"/>
    <dgm:cxn modelId="{76617D2F-8AA2-4584-A2E9-EB4DB0591EF5}" type="presParOf" srcId="{0EA3534E-DEB9-4C9D-AFAD-DA91B1F50896}" destId="{9EEB6F94-3831-459D-A71F-01F11A5E25CE}" srcOrd="1" destOrd="0" presId="urn:microsoft.com/office/officeart/2008/layout/VerticalCurvedList"/>
    <dgm:cxn modelId="{0FB45672-D54A-4BD2-A7D5-64A9B0EA9036}" type="presParOf" srcId="{0EA3534E-DEB9-4C9D-AFAD-DA91B1F50896}" destId="{1D1832F4-88F2-408C-954A-00C123E3E349}" srcOrd="2" destOrd="0" presId="urn:microsoft.com/office/officeart/2008/layout/VerticalCurvedList"/>
    <dgm:cxn modelId="{980A25B7-4C2B-4C55-A2F5-734357408A0B}" type="presParOf" srcId="{1D1832F4-88F2-408C-954A-00C123E3E349}" destId="{637DFCF4-56DF-4F1A-A0D0-37B11844AD56}" srcOrd="0" destOrd="0" presId="urn:microsoft.com/office/officeart/2008/layout/VerticalCurvedList"/>
    <dgm:cxn modelId="{2CDDB574-95D5-43B7-BB14-8332815AD44A}" type="presParOf" srcId="{0EA3534E-DEB9-4C9D-AFAD-DA91B1F50896}" destId="{C1AA4349-0B85-460A-9B00-7DBFAD86D145}" srcOrd="3" destOrd="0" presId="urn:microsoft.com/office/officeart/2008/layout/VerticalCurvedList"/>
    <dgm:cxn modelId="{BF0AAA25-4D10-4A25-A84F-0D29FB50F989}" type="presParOf" srcId="{0EA3534E-DEB9-4C9D-AFAD-DA91B1F50896}" destId="{4A9D5EF6-C685-4079-8259-6CEE6FF50654}" srcOrd="4" destOrd="0" presId="urn:microsoft.com/office/officeart/2008/layout/VerticalCurvedList"/>
    <dgm:cxn modelId="{7CBD01C0-F390-49DA-817B-3FCE3ABBE320}" type="presParOf" srcId="{4A9D5EF6-C685-4079-8259-6CEE6FF50654}" destId="{AC4E029A-C141-459F-8DC3-DE4E3D0B27DF}" srcOrd="0" destOrd="0" presId="urn:microsoft.com/office/officeart/2008/layout/VerticalCurvedList"/>
    <dgm:cxn modelId="{E6C02422-F63F-499C-B482-78974E0B13AF}" type="presParOf" srcId="{0EA3534E-DEB9-4C9D-AFAD-DA91B1F50896}" destId="{14EED45C-1234-4B62-AA08-29F0BBA8211A}" srcOrd="5" destOrd="0" presId="urn:microsoft.com/office/officeart/2008/layout/VerticalCurvedList"/>
    <dgm:cxn modelId="{4C8BF0B5-BD47-497B-8876-C360D87C6BD1}" type="presParOf" srcId="{0EA3534E-DEB9-4C9D-AFAD-DA91B1F50896}" destId="{A1CB6316-C428-474C-8A56-4544C9A9D495}" srcOrd="6" destOrd="0" presId="urn:microsoft.com/office/officeart/2008/layout/VerticalCurvedList"/>
    <dgm:cxn modelId="{98127038-E433-42DD-9212-8E335DE2B20A}" type="presParOf" srcId="{A1CB6316-C428-474C-8A56-4544C9A9D495}" destId="{B8074CFA-59DD-4D19-A96E-01F41BDD78BD}" srcOrd="0" destOrd="0" presId="urn:microsoft.com/office/officeart/2008/layout/VerticalCurvedList"/>
    <dgm:cxn modelId="{ABF3D6C1-3ED9-460A-9606-18BA75CE2A83}" type="presParOf" srcId="{0EA3534E-DEB9-4C9D-AFAD-DA91B1F50896}" destId="{DBF65389-08A5-4262-8426-DCFC3209194C}" srcOrd="7" destOrd="0" presId="urn:microsoft.com/office/officeart/2008/layout/VerticalCurvedList"/>
    <dgm:cxn modelId="{566A939E-50C4-49DF-B0E4-9872A29B24CD}" type="presParOf" srcId="{0EA3534E-DEB9-4C9D-AFAD-DA91B1F50896}" destId="{C3A4D4CA-57E1-4AA5-B99F-FDA0DC9BA77B}" srcOrd="8" destOrd="0" presId="urn:microsoft.com/office/officeart/2008/layout/VerticalCurvedList"/>
    <dgm:cxn modelId="{C9793594-B867-4830-B18A-06AAEFE04417}" type="presParOf" srcId="{C3A4D4CA-57E1-4AA5-B99F-FDA0DC9BA77B}" destId="{6F17B97D-653D-422C-9224-7689D0899C12}" srcOrd="0" destOrd="0" presId="urn:microsoft.com/office/officeart/2008/layout/VerticalCurvedList"/>
    <dgm:cxn modelId="{6A83EC78-45C0-42C6-BA5D-1414017FA8A0}" type="presParOf" srcId="{0EA3534E-DEB9-4C9D-AFAD-DA91B1F50896}" destId="{D5A3E95C-050C-4BC4-8872-751086C8BD3F}" srcOrd="9" destOrd="0" presId="urn:microsoft.com/office/officeart/2008/layout/VerticalCurvedList"/>
    <dgm:cxn modelId="{E1CED01D-B3CA-4405-B0FB-26ADFA868F56}" type="presParOf" srcId="{0EA3534E-DEB9-4C9D-AFAD-DA91B1F50896}" destId="{FA15A31C-07BC-487D-BE4E-76F31E5E996C}" srcOrd="10" destOrd="0" presId="urn:microsoft.com/office/officeart/2008/layout/VerticalCurvedList"/>
    <dgm:cxn modelId="{9849567D-3B37-44AE-9DD2-F8F1FEC338BA}" type="presParOf" srcId="{FA15A31C-07BC-487D-BE4E-76F31E5E996C}" destId="{5C281488-A2EC-4DEA-B410-CA8BE507D1CF}" srcOrd="0" destOrd="0" presId="urn:microsoft.com/office/officeart/2008/layout/VerticalCurvedList"/>
    <dgm:cxn modelId="{C6CE8A9F-A13D-48D7-A91B-620C9E1920F5}" type="presParOf" srcId="{0EA3534E-DEB9-4C9D-AFAD-DA91B1F50896}" destId="{86941D54-55FE-41F7-A1B5-EB5C665C3838}" srcOrd="11" destOrd="0" presId="urn:microsoft.com/office/officeart/2008/layout/VerticalCurvedList"/>
    <dgm:cxn modelId="{A88E97B6-A7CE-491D-9662-0637F656B332}" type="presParOf" srcId="{0EA3534E-DEB9-4C9D-AFAD-DA91B1F50896}" destId="{08867A13-7949-484D-932E-4844F017E974}" srcOrd="12" destOrd="0" presId="urn:microsoft.com/office/officeart/2008/layout/VerticalCurvedList"/>
    <dgm:cxn modelId="{47450B60-1728-441F-A241-1B70E03EA589}" type="presParOf" srcId="{08867A13-7949-484D-932E-4844F017E974}" destId="{35C69864-B25D-4BD4-81CF-D74103AE50D2}" srcOrd="0" destOrd="0" presId="urn:microsoft.com/office/officeart/2008/layout/VerticalCurvedList"/>
    <dgm:cxn modelId="{7D43FE07-9989-4135-9D00-7E78C7B2BB20}" type="presParOf" srcId="{0EA3534E-DEB9-4C9D-AFAD-DA91B1F50896}" destId="{341FA1B7-E950-4200-858D-DBAC8A60BA6B}" srcOrd="13" destOrd="0" presId="urn:microsoft.com/office/officeart/2008/layout/VerticalCurvedList"/>
    <dgm:cxn modelId="{C122F167-17AC-4D15-BCD8-7A41117E2AD1}" type="presParOf" srcId="{0EA3534E-DEB9-4C9D-AFAD-DA91B1F50896}" destId="{1C2544E0-3679-419D-A6E5-5DE9938FDF8E}" srcOrd="14" destOrd="0" presId="urn:microsoft.com/office/officeart/2008/layout/VerticalCurvedList"/>
    <dgm:cxn modelId="{8AC12588-D964-47C6-B323-0C6B57335836}" type="presParOf" srcId="{1C2544E0-3679-419D-A6E5-5DE9938FDF8E}" destId="{28400746-445F-4E5D-8941-B40CD9C0B8B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A45B49-18FD-469A-8D6A-996CBD094C39}">
      <dsp:nvSpPr>
        <dsp:cNvPr id="0" name=""/>
        <dsp:cNvSpPr/>
      </dsp:nvSpPr>
      <dsp:spPr>
        <a:xfrm>
          <a:off x="-4742154" y="-727071"/>
          <a:ext cx="5649904" cy="5649904"/>
        </a:xfrm>
        <a:prstGeom prst="blockArc">
          <a:avLst>
            <a:gd name="adj1" fmla="val 18900000"/>
            <a:gd name="adj2" fmla="val 2700000"/>
            <a:gd name="adj3" fmla="val 382"/>
          </a:avLst>
        </a:pr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EB6F94-3831-459D-A71F-01F11A5E25CE}">
      <dsp:nvSpPr>
        <dsp:cNvPr id="0" name=""/>
        <dsp:cNvSpPr/>
      </dsp:nvSpPr>
      <dsp:spPr>
        <a:xfrm>
          <a:off x="294332" y="190739"/>
          <a:ext cx="8596803" cy="3813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Read .csv file with all the coordinates</a:t>
          </a:r>
        </a:p>
      </dsp:txBody>
      <dsp:txXfrm>
        <a:off x="294332" y="190739"/>
        <a:ext cx="8596803" cy="381310"/>
      </dsp:txXfrm>
    </dsp:sp>
    <dsp:sp modelId="{637DFCF4-56DF-4F1A-A0D0-37B11844AD56}">
      <dsp:nvSpPr>
        <dsp:cNvPr id="0" name=""/>
        <dsp:cNvSpPr/>
      </dsp:nvSpPr>
      <dsp:spPr>
        <a:xfrm>
          <a:off x="56013" y="143075"/>
          <a:ext cx="476638" cy="4766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AA4349-0B85-460A-9B00-7DBFAD86D145}">
      <dsp:nvSpPr>
        <dsp:cNvPr id="0" name=""/>
        <dsp:cNvSpPr/>
      </dsp:nvSpPr>
      <dsp:spPr>
        <a:xfrm>
          <a:off x="639643" y="763041"/>
          <a:ext cx="8251492" cy="3813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Use </a:t>
          </a:r>
          <a:r>
            <a:rPr lang="en-US" sz="1600" kern="1200" dirty="0" err="1"/>
            <a:t>Nominatim</a:t>
          </a:r>
          <a:r>
            <a:rPr lang="en-US" sz="1600" kern="1200" dirty="0"/>
            <a:t> and a plot these coordinates in a map by using folium</a:t>
          </a:r>
        </a:p>
      </dsp:txBody>
      <dsp:txXfrm>
        <a:off x="639643" y="763041"/>
        <a:ext cx="8251492" cy="381310"/>
      </dsp:txXfrm>
    </dsp:sp>
    <dsp:sp modelId="{AC4E029A-C141-459F-8DC3-DE4E3D0B27DF}">
      <dsp:nvSpPr>
        <dsp:cNvPr id="0" name=""/>
        <dsp:cNvSpPr/>
      </dsp:nvSpPr>
      <dsp:spPr>
        <a:xfrm>
          <a:off x="401324" y="715377"/>
          <a:ext cx="476638" cy="4766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EED45C-1234-4B62-AA08-29F0BBA8211A}">
      <dsp:nvSpPr>
        <dsp:cNvPr id="0" name=""/>
        <dsp:cNvSpPr/>
      </dsp:nvSpPr>
      <dsp:spPr>
        <a:xfrm>
          <a:off x="828872" y="1334923"/>
          <a:ext cx="8062263" cy="3813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Use Foursquare API to acquire the venues close by and store it in a </a:t>
          </a:r>
          <a:r>
            <a:rPr lang="en-US" sz="1600" kern="1200" dirty="0" err="1"/>
            <a:t>dataframe</a:t>
          </a:r>
          <a:endParaRPr lang="en-US" sz="1600" kern="1200" dirty="0"/>
        </a:p>
      </dsp:txBody>
      <dsp:txXfrm>
        <a:off x="828872" y="1334923"/>
        <a:ext cx="8062263" cy="381310"/>
      </dsp:txXfrm>
    </dsp:sp>
    <dsp:sp modelId="{B8074CFA-59DD-4D19-A96E-01F41BDD78BD}">
      <dsp:nvSpPr>
        <dsp:cNvPr id="0" name=""/>
        <dsp:cNvSpPr/>
      </dsp:nvSpPr>
      <dsp:spPr>
        <a:xfrm>
          <a:off x="590553" y="1287259"/>
          <a:ext cx="476638" cy="4766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F65389-08A5-4262-8426-DCFC3209194C}">
      <dsp:nvSpPr>
        <dsp:cNvPr id="0" name=""/>
        <dsp:cNvSpPr/>
      </dsp:nvSpPr>
      <dsp:spPr>
        <a:xfrm>
          <a:off x="889291" y="1907225"/>
          <a:ext cx="8001844" cy="3813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Use One Hot Coding to convert these variables into binary values </a:t>
          </a:r>
        </a:p>
      </dsp:txBody>
      <dsp:txXfrm>
        <a:off x="889291" y="1907225"/>
        <a:ext cx="8001844" cy="381310"/>
      </dsp:txXfrm>
    </dsp:sp>
    <dsp:sp modelId="{6F17B97D-653D-422C-9224-7689D0899C12}">
      <dsp:nvSpPr>
        <dsp:cNvPr id="0" name=""/>
        <dsp:cNvSpPr/>
      </dsp:nvSpPr>
      <dsp:spPr>
        <a:xfrm>
          <a:off x="650972" y="1859561"/>
          <a:ext cx="476638" cy="4766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A3E95C-050C-4BC4-8872-751086C8BD3F}">
      <dsp:nvSpPr>
        <dsp:cNvPr id="0" name=""/>
        <dsp:cNvSpPr/>
      </dsp:nvSpPr>
      <dsp:spPr>
        <a:xfrm>
          <a:off x="828872" y="2479527"/>
          <a:ext cx="8062263" cy="3813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Top 10 venues will be produced</a:t>
          </a:r>
        </a:p>
      </dsp:txBody>
      <dsp:txXfrm>
        <a:off x="828872" y="2479527"/>
        <a:ext cx="8062263" cy="381310"/>
      </dsp:txXfrm>
    </dsp:sp>
    <dsp:sp modelId="{5C281488-A2EC-4DEA-B410-CA8BE507D1CF}">
      <dsp:nvSpPr>
        <dsp:cNvPr id="0" name=""/>
        <dsp:cNvSpPr/>
      </dsp:nvSpPr>
      <dsp:spPr>
        <a:xfrm>
          <a:off x="590553" y="2431863"/>
          <a:ext cx="476638" cy="4766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941D54-55FE-41F7-A1B5-EB5C665C3838}">
      <dsp:nvSpPr>
        <dsp:cNvPr id="0" name=""/>
        <dsp:cNvSpPr/>
      </dsp:nvSpPr>
      <dsp:spPr>
        <a:xfrm>
          <a:off x="639643" y="3051409"/>
          <a:ext cx="8251492" cy="3813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5 clusters will be used and each venue will be assigned to one</a:t>
          </a:r>
        </a:p>
      </dsp:txBody>
      <dsp:txXfrm>
        <a:off x="639643" y="3051409"/>
        <a:ext cx="8251492" cy="381310"/>
      </dsp:txXfrm>
    </dsp:sp>
    <dsp:sp modelId="{35C69864-B25D-4BD4-81CF-D74103AE50D2}">
      <dsp:nvSpPr>
        <dsp:cNvPr id="0" name=""/>
        <dsp:cNvSpPr/>
      </dsp:nvSpPr>
      <dsp:spPr>
        <a:xfrm>
          <a:off x="401324" y="3003746"/>
          <a:ext cx="476638" cy="4766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1FA1B7-E950-4200-858D-DBAC8A60BA6B}">
      <dsp:nvSpPr>
        <dsp:cNvPr id="0" name=""/>
        <dsp:cNvSpPr/>
      </dsp:nvSpPr>
      <dsp:spPr>
        <a:xfrm>
          <a:off x="294332" y="3623711"/>
          <a:ext cx="8596803" cy="3813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5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 final folium map is used to show the clusters </a:t>
          </a:r>
        </a:p>
      </dsp:txBody>
      <dsp:txXfrm>
        <a:off x="294332" y="3623711"/>
        <a:ext cx="8596803" cy="381310"/>
      </dsp:txXfrm>
    </dsp:sp>
    <dsp:sp modelId="{28400746-445F-4E5D-8941-B40CD9C0B8BA}">
      <dsp:nvSpPr>
        <dsp:cNvPr id="0" name=""/>
        <dsp:cNvSpPr/>
      </dsp:nvSpPr>
      <dsp:spPr>
        <a:xfrm>
          <a:off x="56013" y="3576047"/>
          <a:ext cx="476638" cy="47663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066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694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11371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910541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78485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40875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00911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46064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54928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79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51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204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906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612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92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131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674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3224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cruss.com/blog/2005/12/14/toronto-subway-station-gps-locations/" TargetMode="External"/><Relationship Id="rId2" Type="http://schemas.openxmlformats.org/officeDocument/2006/relationships/hyperlink" Target="file:///C:\Users\CLIN1453\Documents\%20https\scruss.com\blog\2005\12\14\toronto-subway-station-gps-locations\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" t="778" r="3350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867" y="1678666"/>
            <a:ext cx="4088190" cy="236909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1" u="sng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Finding a list of popular venues closed to TTC stations in Toronto</a:t>
            </a:r>
            <a:br>
              <a:rPr lang="en-US" sz="3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3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335" y="4050831"/>
            <a:ext cx="4079721" cy="1096901"/>
          </a:xfrm>
        </p:spPr>
        <p:txBody>
          <a:bodyPr>
            <a:normAutofit/>
          </a:bodyPr>
          <a:lstStyle/>
          <a:p>
            <a:r>
              <a:rPr lang="en-US" sz="1600" dirty="0"/>
              <a:t>BY : Gayathri Sithampalam</a:t>
            </a: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94BDB-0386-47A7-BE6E-06079F8A8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Folium Map of Toronto and the clusters</a:t>
            </a:r>
          </a:p>
        </p:txBody>
      </p:sp>
      <p:pic>
        <p:nvPicPr>
          <p:cNvPr id="4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D1BEDCB6-C7EF-4EF4-8538-064AEC1328E4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tretch/>
        </p:blipFill>
        <p:spPr bwMode="auto">
          <a:xfrm>
            <a:off x="1178815" y="2052638"/>
            <a:ext cx="8796146" cy="419576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10150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46384-3A0F-4E57-9565-67E2AC4E3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CB58B-DD88-4578-B358-73AD2506A4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Cluster 0 and 1 are more popular amongst the residents</a:t>
            </a:r>
          </a:p>
          <a:p>
            <a:r>
              <a:rPr lang="en-US" dirty="0"/>
              <a:t>Cluster 2, 3 and 4 less popular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C69F130-1DAC-461F-9C3F-8B452F6AA1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4376" r="11913"/>
          <a:stretch/>
        </p:blipFill>
        <p:spPr>
          <a:xfrm>
            <a:off x="5624512" y="219538"/>
            <a:ext cx="2962275" cy="3881437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6F4289-DB54-40E1-84AF-25DD5DC84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512" y="4100975"/>
            <a:ext cx="2962275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615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A9841-92BF-42FA-BE25-1803F6B61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13FC0-DF67-4B32-B468-B43376F8C7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5393" y="1930400"/>
            <a:ext cx="2998021" cy="362663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 0 - consisted of a huge number of cafes, and other amenities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 1- was dominated by cafes and coffeeshops equally. Not to mention, it also had all the required range of restaurants, banks, and bus stations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 2, 3 and 4- were dominated by parks, coffee house and restaurants respectively.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343A8B0B-AF28-4C74-AEA1-2B93BA3C3917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675355" y="1527900"/>
            <a:ext cx="7045325" cy="443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991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D3E5649-F0DC-41A3-ABF3-160BF74B7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81E936-2231-40E0-9D30-2806D6662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1 would be my primary choice based on the analysis, since it has all amenities</a:t>
            </a:r>
          </a:p>
          <a:p>
            <a:r>
              <a:rPr lang="en-US" dirty="0"/>
              <a:t>The close proximity of most of the subway stations and other activities forces me to choose Cluster 1 as the winner</a:t>
            </a:r>
          </a:p>
        </p:txBody>
      </p:sp>
    </p:spTree>
    <p:extLst>
      <p:ext uri="{BB962C8B-B14F-4D97-AF65-F5344CB8AC3E}">
        <p14:creationId xmlns:p14="http://schemas.microsoft.com/office/powerpoint/2010/main" val="1586771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7CD00-254E-48F4-8CC1-3D15C3101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81956-B8B1-42B8-ADD1-D1714F554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TTC (Toronto Transit Commission) is the main transport mode in Toronto.</a:t>
            </a:r>
          </a:p>
          <a:p>
            <a:r>
              <a:rPr lang="en-US" dirty="0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Consists of subways, and bus stops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extreme weather they are the only hope for many commuters. </a:t>
            </a:r>
          </a:p>
          <a:p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Being closely located near a TTC station gives a great amount of advantage </a:t>
            </a:r>
            <a:endParaRPr lang="en-US" dirty="0"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Toronto, a TTC station that is within reach is considered as an added luxury by many.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914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131B1-4C86-461F-BB01-F1FB75872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8FC46-9F90-4AF5-8931-59FB2FB1A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find a suitable location around a TTC subway station, to buy a house or open a business</a:t>
            </a:r>
          </a:p>
          <a:p>
            <a:r>
              <a:rPr lang="en-US" dirty="0"/>
              <a:t>I would like a place close to restaurants, banks, and other amenities</a:t>
            </a:r>
          </a:p>
          <a:p>
            <a:r>
              <a:rPr lang="en-US" dirty="0"/>
              <a:t>The main reason being I cannot drive, and I solely rely on public transportation</a:t>
            </a:r>
          </a:p>
        </p:txBody>
      </p:sp>
    </p:spTree>
    <p:extLst>
      <p:ext uri="{BB962C8B-B14F-4D97-AF65-F5344CB8AC3E}">
        <p14:creationId xmlns:p14="http://schemas.microsoft.com/office/powerpoint/2010/main" val="2425349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E7346-6411-48AB-BE4F-02D690778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3A4B9-F4F0-4168-B7EA-7026BE0B8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A list of all the TTC stations and its coordinates in Line 1,2,3, and 4 will be used </a:t>
            </a:r>
          </a:p>
          <a:p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Data for all the four lines were retrieved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https://scruss.com/blog/2005/12/14/toronto-subway-station-gps-locations/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.</a:t>
            </a:r>
            <a:endParaRPr lang="en-US" dirty="0">
              <a:latin typeface="Calibri Light" panose="020F0302020204030204" pitchFamily="34" charset="0"/>
              <a:ea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All the venues in the vicinity were obtained with the help of Foursquare API.</a:t>
            </a:r>
          </a:p>
          <a:p>
            <a:r>
              <a:rPr lang="en-US" dirty="0">
                <a:latin typeface="Calibri Light" panose="020F0302020204030204" pitchFamily="34" charset="0"/>
              </a:rPr>
              <a:t>Within a range of 500 meters and a limit of 100 venues.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341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B537D-7BED-4993-95FF-1F9F7D7F9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F232340-ECDD-4373-A4E9-D3CE897DFC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3880587"/>
              </p:ext>
            </p:extLst>
          </p:nvPr>
        </p:nvGraphicFramePr>
        <p:xfrm>
          <a:off x="1103313" y="2052638"/>
          <a:ext cx="8947150" cy="419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8197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5841-D45C-4639-95B9-521A601D9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Toronto Folium Map</a:t>
            </a:r>
          </a:p>
        </p:txBody>
      </p:sp>
      <p:pic>
        <p:nvPicPr>
          <p:cNvPr id="4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27565D90-2B49-4BCA-8F9E-43DEA77CCCC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313" y="2150831"/>
            <a:ext cx="8947150" cy="399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113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12CC5-FE17-472C-A8C7-F7E1703CA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all the subway stations and venue details obtained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EB5907-FEAE-4D8F-B024-71097183AE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2391" y="2065338"/>
            <a:ext cx="1766605" cy="388143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D0E456-66EA-4A2F-A35A-2B45003AB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5702" y="2505868"/>
            <a:ext cx="544830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670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F13BD-1D9F-4316-A656-9DFEE058E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Hot Coding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051120-C16D-4500-BB2B-EC7E0D1DA7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690" y="1719862"/>
            <a:ext cx="11131112" cy="148053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CE3D12-5455-41BC-B566-B4970598A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198" y="3867150"/>
            <a:ext cx="11706225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944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A9060-1F8B-497B-8B02-1A0AD98E8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10 Venues and K-means Clustering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38DA4A-01C3-4D2B-A728-3CB0F47DE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515" y="2101850"/>
            <a:ext cx="11548846" cy="13938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EB2A48-844A-4F6E-A50D-7FC6CAD05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36" y="4152900"/>
            <a:ext cx="11591925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7062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29</TotalTime>
  <Words>428</Words>
  <Application>Microsoft Office PowerPoint</Application>
  <PresentationFormat>Widescreen</PresentationFormat>
  <Paragraphs>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Wingdings 3</vt:lpstr>
      <vt:lpstr>Ion</vt:lpstr>
      <vt:lpstr>Finding a list of popular venues closed to TTC stations in Toronto </vt:lpstr>
      <vt:lpstr>Introduction</vt:lpstr>
      <vt:lpstr>Business Problem</vt:lpstr>
      <vt:lpstr>Data</vt:lpstr>
      <vt:lpstr>Methodology</vt:lpstr>
      <vt:lpstr>Toronto Folium Map</vt:lpstr>
      <vt:lpstr>List of all the subway stations and venue details obtained </vt:lpstr>
      <vt:lpstr>One Hot Coding</vt:lpstr>
      <vt:lpstr>Top 10 Venues and K-means Clustering</vt:lpstr>
      <vt:lpstr>Folium Map of Toronto and the clusters</vt:lpstr>
      <vt:lpstr>Results</vt:lpstr>
      <vt:lpstr>Discussion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a list of popular venues closed to TTC stations in Toronto </dc:title>
  <dc:creator>Gayathri Sithampalam</dc:creator>
  <cp:lastModifiedBy>Gayathri Sithampalam</cp:lastModifiedBy>
  <cp:revision>1</cp:revision>
  <dcterms:created xsi:type="dcterms:W3CDTF">2021-07-28T10:02:53Z</dcterms:created>
  <dcterms:modified xsi:type="dcterms:W3CDTF">2021-07-28T10:32:20Z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